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Play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1DiR4ybFwKzX5+Vt6GMZuZHLS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lay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Play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Reward hacking has corollaries within the medical world, what unethical shortcuts are being taken to minimize loss?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reading - takeaways</a:t>
            </a:r>
            <a:endParaRPr/>
          </a:p>
        </p:txBody>
      </p:sp>
      <p:sp>
        <p:nvSpPr>
          <p:cNvPr id="170" name="Google Shape;17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framework of taking human feedback and adjusting models to be more aligned than initially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give thumbs up thumbs down on chatgpt message you’re participating in this</a:t>
            </a:r>
            <a:endParaRPr/>
          </a:p>
        </p:txBody>
      </p:sp>
      <p:sp>
        <p:nvSpPr>
          <p:cNvPr id="187" name="Google Shape;18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ways of evaluating and addressing design flaws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highlight red team, which simulates scenarios of “AI gone wrong”</a:t>
            </a:r>
            <a:endParaRPr/>
          </a:p>
        </p:txBody>
      </p:sp>
      <p:sp>
        <p:nvSpPr>
          <p:cNvPr id="194" name="Google Shape;19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we know classification algorithms are never without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Retinopathy works without physician, but in a certain case – next step is to refer for more specialized evaluation, and can have equivocal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https://www.ama-assn.org/system/files/2019-04/a19-bot21.pdf</a:t>
            </a:r>
            <a:endParaRPr/>
          </a:p>
        </p:txBody>
      </p:sp>
      <p:sp>
        <p:nvSpPr>
          <p:cNvPr id="230" name="Google Shape;23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– who gets a scan earlier, limited MRI time</a:t>
            </a:r>
            <a:endParaRPr/>
          </a:p>
        </p:txBody>
      </p:sp>
      <p:sp>
        <p:nvSpPr>
          <p:cNvPr id="246" name="Google Shape;24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https://www.npr.org/sections/shots-health-news/2025/09/19/nx-s1-5545749/ai-chatbots-safety-openai-meta-characterai-teens-suicide</a:t>
            </a:r>
            <a:endParaRPr/>
          </a:p>
        </p:txBody>
      </p:sp>
      <p:sp>
        <p:nvSpPr>
          <p:cNvPr id="267" name="Google Shape;26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medicine a key target for AI, so incredibly valuable</a:t>
            </a:r>
            <a:endParaRPr/>
          </a:p>
        </p:txBody>
      </p:sp>
      <p:sp>
        <p:nvSpPr>
          <p:cNvPr id="125" name="Google Shape;12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https://www.lek.com/insights/hea/us/ei/healthcare-providers-and-data-gold-rush-how-get-your-share</a:t>
            </a:r>
            <a:endParaRPr/>
          </a:p>
        </p:txBody>
      </p:sp>
      <p:sp>
        <p:nvSpPr>
          <p:cNvPr id="135" name="Google Shape;13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Relationship Id="rId4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Three_Laws_of_Robotics#cite_note-IROBOT-1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AI in Medicine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Lec 14: Ethical Issues in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838199" y="365125"/>
            <a:ext cx="1095640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Ethical Issues Regarding Data: Privacy</a:t>
            </a:r>
            <a:endParaRPr/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838200" y="1825625"/>
            <a:ext cx="745313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obvious: data must be kept private and safe to respect patient confidentiality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too far out of context, ChatGPT shown to regurgitate training data verbatim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Could happen with medical data as well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ChatGPT can leak training data, violate privacy, says Google's DeepMind |  ZDNET" id="151" name="Google Shape;1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1332" y="1310896"/>
            <a:ext cx="3900668" cy="328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2974" y="4227446"/>
            <a:ext cx="3620005" cy="262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Inference: Likeness Ownership</a:t>
            </a:r>
            <a:endParaRPr/>
          </a:p>
        </p:txBody>
      </p:sp>
      <p:sp>
        <p:nvSpPr>
          <p:cNvPr id="158" name="Google Shape;158;p11"/>
          <p:cNvSpPr txBox="1"/>
          <p:nvPr>
            <p:ph idx="1" type="body"/>
          </p:nvPr>
        </p:nvSpPr>
        <p:spPr>
          <a:xfrm>
            <a:off x="838200" y="1825625"/>
            <a:ext cx="772706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make AI generated pictures of well known characters like Spongebob – but what if it’s a real person?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Who should own a likeness human or otherwise?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Is placing data on the internet consenting to have it used in AI models?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other issues are created by generating images of others without their permission?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enerate Spongebob-Inspired Art with AI | CGDream" id="159" name="Google Shape;1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6777" y="558417"/>
            <a:ext cx="2830975" cy="28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Medical Corollary – Digital Twins</a:t>
            </a:r>
            <a:endParaRPr/>
          </a:p>
        </p:txBody>
      </p:sp>
      <p:sp>
        <p:nvSpPr>
          <p:cNvPr id="165" name="Google Shape;165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simulated version of a patient that allows different treatments or interventions to be tested ahead of 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Generated using a combo of AI and regular algorithms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Ex. A model of heart rhythm which captures how currents travel in the myocardium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 patients own their digital twin for further experimentation, even if deidentified?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other issues might outweigh the benefits of digital twins?</a:t>
            </a:r>
            <a:endParaRPr/>
          </a:p>
        </p:txBody>
      </p:sp>
      <p:pic>
        <p:nvPicPr>
          <p:cNvPr descr="Integrating digital twins and deep learning for medical image analysis in  the era of COVID-19" id="166" name="Google Shape;1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4941" y="0"/>
            <a:ext cx="2291928" cy="1927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AI Alignment Problem</a:t>
            </a:r>
            <a:endParaRPr/>
          </a:p>
        </p:txBody>
      </p:sp>
      <p:sp>
        <p:nvSpPr>
          <p:cNvPr id="173" name="Google Shape;173;p13"/>
          <p:cNvSpPr txBox="1"/>
          <p:nvPr>
            <p:ph idx="1" type="body"/>
          </p:nvPr>
        </p:nvSpPr>
        <p:spPr>
          <a:xfrm>
            <a:off x="838200" y="1825625"/>
            <a:ext cx="764604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AI’s generated responses should match the morals and ethical principals of its creators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Entire divisions of large AI companies devoted to alignment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Massive consideration wrt the problem of superintelligence – if AI is more powerful than us it should have our best interests in mind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url_upload_68fd703be5746.webm [video-to-gif output image]" id="174" name="Google Shape;1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7863" y="3263900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3"/>
          <p:cNvSpPr txBox="1"/>
          <p:nvPr/>
        </p:nvSpPr>
        <p:spPr>
          <a:xfrm>
            <a:off x="9491241" y="6358199"/>
            <a:ext cx="2858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Reward Hacking</a:t>
            </a:r>
            <a:endParaRPr/>
          </a:p>
        </p:txBody>
      </p:sp>
      <p:pic>
        <p:nvPicPr>
          <p:cNvPr descr="I, Robot (film) - Wikipedia" id="176" name="Google Shape;17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979" y="343624"/>
            <a:ext cx="1970562" cy="269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AI Alignment Problem	</a:t>
            </a:r>
            <a:endParaRPr/>
          </a:p>
        </p:txBody>
      </p:sp>
      <p:sp>
        <p:nvSpPr>
          <p:cNvPr id="182" name="Google Shape;18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Forward alignment: alignment through training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 selection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Post-training (in the case of LLM)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Preprompting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Backward alignment: identifying and diagnosing issues in final model before or after deployment</a:t>
            </a:r>
            <a:endParaRPr/>
          </a:p>
        </p:txBody>
      </p:sp>
      <p:pic>
        <p:nvPicPr>
          <p:cNvPr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520" y="4362102"/>
            <a:ext cx="9678751" cy="249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AI Alignment Problem: Human in the loop</a:t>
            </a:r>
            <a:endParaRPr/>
          </a:p>
        </p:txBody>
      </p:sp>
      <p:pic>
        <p:nvPicPr>
          <p:cNvPr descr="The Power of RLHF: From GPT-3 to ChatGPT | by LM Po | Medium" id="190" name="Google Shape;19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3115" y="1825625"/>
            <a:ext cx="826577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914" y="16059"/>
            <a:ext cx="9206171" cy="684194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/>
        </p:nvSpPr>
        <p:spPr>
          <a:xfrm>
            <a:off x="10336192" y="1458410"/>
            <a:ext cx="172462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https://arxiv.org/pdf/2310.19852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Inference: Hallucinations</a:t>
            </a:r>
            <a:endParaRPr/>
          </a:p>
        </p:txBody>
      </p:sp>
      <p:sp>
        <p:nvSpPr>
          <p:cNvPr id="203" name="Google Shape;203;p17"/>
          <p:cNvSpPr txBox="1"/>
          <p:nvPr>
            <p:ph idx="1" type="body"/>
          </p:nvPr>
        </p:nvSpPr>
        <p:spPr>
          <a:xfrm>
            <a:off x="838200" y="1825625"/>
            <a:ext cx="4766953" cy="4385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Hallucinations: When AI presents information as fact that isn’t true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Recall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Training data seldom says “I don’t know”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objective of AI is to predict the next most accurate word, not create factually correct info</a:t>
            </a:r>
            <a:endParaRPr/>
          </a:p>
        </p:txBody>
      </p:sp>
      <p:pic>
        <p:nvPicPr>
          <p:cNvPr id="204" name="Google Shape;2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974" y="2885704"/>
            <a:ext cx="6165346" cy="36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Overreliance on AI</a:t>
            </a:r>
            <a:endParaRPr/>
          </a:p>
        </p:txBody>
      </p:sp>
      <p:pic>
        <p:nvPicPr>
          <p:cNvPr descr="Image" id="210" name="Google Shape;210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40615"/>
            <a:ext cx="5642830" cy="513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1" name="Google Shape;2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5931" y="1027906"/>
            <a:ext cx="4562968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Overreliance on AI</a:t>
            </a:r>
            <a:endParaRPr/>
          </a:p>
        </p:txBody>
      </p:sp>
      <p:sp>
        <p:nvSpPr>
          <p:cNvPr id="217" name="Google Shape;217;p19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could this impact patient-physician trust?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Could this perpetuate medical pseudoscience?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role should AI have in medical research or clinical decision making?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1878" y="1417638"/>
            <a:ext cx="4698015" cy="516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1877" y="273050"/>
            <a:ext cx="4698016" cy="137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Last Time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Discussed sources of bias and how they can be worsened by AI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Went over some of the classes of bias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Had case studies and discussions regarding two instances where AI was biased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Overreliance on AI</a:t>
            </a:r>
            <a:endParaRPr/>
          </a:p>
        </p:txBody>
      </p:sp>
      <p:sp>
        <p:nvSpPr>
          <p:cNvPr id="225" name="Google Shape;225;p20"/>
          <p:cNvSpPr txBox="1"/>
          <p:nvPr>
            <p:ph idx="1" type="body"/>
          </p:nvPr>
        </p:nvSpPr>
        <p:spPr>
          <a:xfrm>
            <a:off x="838200" y="1825625"/>
            <a:ext cx="105156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will the role of physicians and other medical professionals transform with the widespread adoption of OpenAI</a:t>
            </a:r>
            <a:endParaRPr/>
          </a:p>
        </p:txBody>
      </p:sp>
      <p:pic>
        <p:nvPicPr>
          <p:cNvPr id="226" name="Google Shape;2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555" y="3571528"/>
            <a:ext cx="9352890" cy="325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Deployment – Liability </a:t>
            </a:r>
            <a:endParaRPr/>
          </a:p>
        </p:txBody>
      </p:sp>
      <p:sp>
        <p:nvSpPr>
          <p:cNvPr id="233" name="Google Shape;233;p21"/>
          <p:cNvSpPr txBox="1"/>
          <p:nvPr>
            <p:ph idx="1" type="body"/>
          </p:nvPr>
        </p:nvSpPr>
        <p:spPr>
          <a:xfrm>
            <a:off x="838200" y="1825625"/>
            <a:ext cx="10515600" cy="1451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Who should be liable if AI misses a diagnosis?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we ever fully remove physicians from the loop?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4" name="Google Shape;2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485" y="3277590"/>
            <a:ext cx="7461663" cy="355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betic retinopathy - Wikipedia" id="235" name="Google Shape;23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8151" y="3277590"/>
            <a:ext cx="4186471" cy="35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2126" y="132082"/>
            <a:ext cx="2820389" cy="280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Deployment – Trolley Problem</a:t>
            </a:r>
            <a:endParaRPr/>
          </a:p>
        </p:txBody>
      </p:sp>
      <p:pic>
        <p:nvPicPr>
          <p:cNvPr descr="Philosopher Scholar - Two Solutions to the Trolley Problem for Self Driving  Cars" id="242" name="Google Shape;24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299" y="1690688"/>
            <a:ext cx="8445644" cy="47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Deployment – Trolley Problem</a:t>
            </a:r>
            <a:endParaRPr/>
          </a:p>
        </p:txBody>
      </p:sp>
      <p:sp>
        <p:nvSpPr>
          <p:cNvPr id="249" name="Google Shape;24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a limited resource scenario, should AI decide who gets care?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Ex. there are n ventilators in an ICU, if AI has a larger role should it ever be making the call?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are other scenarios where AI may be dividing resources?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Deployment – AI Psychosis</a:t>
            </a:r>
            <a:endParaRPr/>
          </a:p>
        </p:txBody>
      </p:sp>
      <p:sp>
        <p:nvSpPr>
          <p:cNvPr id="255" name="Google Shape;255;p24"/>
          <p:cNvSpPr txBox="1"/>
          <p:nvPr>
            <p:ph idx="1" type="body"/>
          </p:nvPr>
        </p:nvSpPr>
        <p:spPr>
          <a:xfrm>
            <a:off x="838200" y="1825625"/>
            <a:ext cx="544384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People believing AI chatbots too easily, leading to parasocial relationships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Sycophantism: AI agreeing with whatever the user says</a:t>
            </a:r>
            <a:endParaRPr/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174" y="1825625"/>
            <a:ext cx="5712031" cy="445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838200" y="365125"/>
            <a:ext cx="628699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Deployment – AI Psychosis</a:t>
            </a:r>
            <a:endParaRPr/>
          </a:p>
        </p:txBody>
      </p:sp>
      <p:pic>
        <p:nvPicPr>
          <p:cNvPr id="262" name="Google Shape;262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5195" y="583272"/>
            <a:ext cx="4818013" cy="5691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tah, what am I missing here? : r/PeterExplainsTheJoke" id="263" name="Google Shape;26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2342" y="1836447"/>
            <a:ext cx="4445329" cy="429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Deployment – AI Psychosis</a:t>
            </a:r>
            <a:endParaRPr/>
          </a:p>
        </p:txBody>
      </p:sp>
      <p:sp>
        <p:nvSpPr>
          <p:cNvPr id="270" name="Google Shape;270;p26"/>
          <p:cNvSpPr txBox="1"/>
          <p:nvPr>
            <p:ph idx="1" type="body"/>
          </p:nvPr>
        </p:nvSpPr>
        <p:spPr>
          <a:xfrm>
            <a:off x="838200" y="1825625"/>
            <a:ext cx="10763992" cy="151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Case of Adam Raine – 16 y/o boy who died by suicide after being encouraged by ChatGPT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Caused lawsuit and introduction of legislation against underage AI use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034" y="3250870"/>
            <a:ext cx="9086324" cy="334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type="title"/>
          </p:nvPr>
        </p:nvSpPr>
        <p:spPr>
          <a:xfrm>
            <a:off x="3462647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have I missed?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5035851" y="34290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Thanks!</a:t>
            </a:r>
            <a:endParaRPr/>
          </a:p>
        </p:txBody>
      </p:sp>
      <p:pic>
        <p:nvPicPr>
          <p:cNvPr descr="AI Is Just Spicy Math In Disguise · ProgrammerHumor.io" id="282" name="Google Shape;2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47" y="1615203"/>
            <a:ext cx="3564824" cy="474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5302" y="0"/>
            <a:ext cx="37966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2059" y="0"/>
            <a:ext cx="4467883" cy="297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This time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Moral and ethical dilemmas when it comes to AI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Last time: how were models making biased decisions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time: is the decision making process fair to begin with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Too many areas to touch on, so we’ll only cover a handful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This Time</a:t>
            </a:r>
            <a:endParaRPr/>
          </a:p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Exploring the ways AI algorithms exhibit bias, harmful and otherwise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 what you know about AI algorithms inform your opinions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Lots of discussion! You guys know more than 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Topics can be heavy so let’s tackle them with an open mind</a:t>
            </a:r>
            <a:endParaRPr/>
          </a:p>
        </p:txBody>
      </p:sp>
      <p:pic>
        <p:nvPicPr>
          <p:cNvPr descr="Handshake Emoji [Download iPhone Emojis]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052" y="4609360"/>
            <a:ext cx="2737895" cy="187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AI Workflow</a:t>
            </a:r>
            <a:endParaRPr/>
          </a:p>
        </p:txBody>
      </p:sp>
      <p:pic>
        <p:nvPicPr>
          <p:cNvPr descr="A Quick Guide to Automate Workflows with AI: From Data to Decisions | Newgen" id="114" name="Google Shape;114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356" y="1616467"/>
            <a:ext cx="10502444" cy="4543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Asimov’s Three Laws of Robotics</a:t>
            </a:r>
            <a:endParaRPr/>
          </a:p>
        </p:txBody>
      </p:sp>
      <p:sp>
        <p:nvSpPr>
          <p:cNvPr id="120" name="Google Shape;120;p6"/>
          <p:cNvSpPr txBox="1"/>
          <p:nvPr>
            <p:ph idx="1" type="body"/>
          </p:nvPr>
        </p:nvSpPr>
        <p:spPr>
          <a:xfrm>
            <a:off x="838200" y="1825625"/>
            <a:ext cx="691683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Three Laws, presented to be from the fictional "Handbook of Robotics, 56th Edition, 2058 A.D.", are:</a:t>
            </a:r>
            <a:r>
              <a:rPr baseline="30000" lang="en-US" u="sng">
                <a:solidFill>
                  <a:schemeClr val="hlink"/>
                </a:solidFill>
                <a:hlinkClick r:id="rId3"/>
              </a:rPr>
              <a:t>[1]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robot may not injure a human being or, through inaction, allow a human being to come to harm.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robot must obey the orders given it by human beings except where such orders would conflict with the First Law.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robot must protect its own existence as long as such protection does not conflict with the First or Second Law.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undefined" id="121" name="Google Shape;12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0638" y="963425"/>
            <a:ext cx="3041368" cy="49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598714" y="365125"/>
            <a:ext cx="1075508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Ethical Issues Regarding Data: Data Ownership</a:t>
            </a:r>
            <a:endParaRPr/>
          </a:p>
        </p:txBody>
      </p:sp>
      <p:sp>
        <p:nvSpPr>
          <p:cNvPr id="128" name="Google Shape;128;p7"/>
          <p:cNvSpPr txBox="1"/>
          <p:nvPr>
            <p:ph idx="1" type="body"/>
          </p:nvPr>
        </p:nvSpPr>
        <p:spPr>
          <a:xfrm>
            <a:off x="838200" y="1825625"/>
            <a:ext cx="10515600" cy="239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collected by health systems, stored in their EHR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From there, the EHR company or healthcare system is free to make AI products using this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 the patients whose data is being used deserve some degree of compensation?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1752049" y="6222442"/>
            <a:ext cx="76962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https://advisor.echelonpartners.com/research/content/DRDR%20-%20MCI%20Onehealth%20Initiating%20-%20April%2014%202021.pdf?utm_source=BenchmarkEmail&amp;utm_campaign=ActionPac_-_Apr_14_2021_</a:t>
            </a:r>
            <a:endParaRPr/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892" y="4190864"/>
            <a:ext cx="8051442" cy="18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2977" y="4371735"/>
            <a:ext cx="3029023" cy="760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9180"/>
            <a:ext cx="12192000" cy="65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Decentralized data ownership</a:t>
            </a:r>
            <a:endParaRPr/>
          </a:p>
        </p:txBody>
      </p:sp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Instead of one organization owning data, smaller entities own and lease data to other parties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More equitable in terms of ownership and compensation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However, decreases standardization and adds red tape to datasets being assembled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do you all think about this model, or how could it be changed to better represent all stakeholders?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2025-10-25T23:18:27Z</dcterms:created>
  <dc:creator>Stephen Lostetter</dc:creator>
</cp:coreProperties>
</file>